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4" r:id="rId4"/>
    <p:sldId id="258" r:id="rId5"/>
    <p:sldId id="259" r:id="rId6"/>
    <p:sldId id="275" r:id="rId7"/>
    <p:sldId id="260" r:id="rId8"/>
    <p:sldId id="276" r:id="rId9"/>
    <p:sldId id="261" r:id="rId10"/>
    <p:sldId id="262" r:id="rId11"/>
    <p:sldId id="277" r:id="rId12"/>
    <p:sldId id="263" r:id="rId13"/>
    <p:sldId id="278" r:id="rId14"/>
    <p:sldId id="264" r:id="rId15"/>
    <p:sldId id="279" r:id="rId16"/>
    <p:sldId id="265" r:id="rId17"/>
    <p:sldId id="268" r:id="rId18"/>
    <p:sldId id="266" r:id="rId19"/>
    <p:sldId id="280" r:id="rId20"/>
    <p:sldId id="267" r:id="rId21"/>
    <p:sldId id="269" r:id="rId22"/>
    <p:sldId id="270" r:id="rId23"/>
    <p:sldId id="271" r:id="rId24"/>
    <p:sldId id="272" r:id="rId25"/>
  </p:sldIdLst>
  <p:sldSz cx="9144000" cy="6858000" type="screen4x3"/>
  <p:notesSz cx="7099300" cy="10234613"/>
  <p:custDataLst>
    <p:tags r:id="rId28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66FF"/>
    <a:srgbClr val="FF0066"/>
    <a:srgbClr val="F89400"/>
    <a:srgbClr val="FF3300"/>
    <a:srgbClr val="00CCFF"/>
    <a:srgbClr val="009900"/>
    <a:srgbClr val="FF9933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728" autoAdjust="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4100"/>
            <a:ext cx="5207000" cy="431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342" tIns="46344" rIns="94342" bIns="46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notes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5700" y="889000"/>
            <a:ext cx="4789488" cy="3592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5AEB0C-2BD8-48D2-A6D7-04E930D817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3059D2-142F-4085-9212-1129B51BC9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0"/>
            <a:ext cx="20764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0769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583436-9E71-418A-A819-868F852D41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D1BE98-2F19-4ECF-AAAB-D15D212920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8562CD-C031-4D05-AC49-E119A43F65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FADB17-0A86-49ED-B58C-8C528A2CC3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BAA0C-1AF8-4D93-B4A9-7D1968FC02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1E6075-D828-464C-993E-BBF027830A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11FC87-593E-49D4-892F-C634CB08AF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7BE11A-4DD4-4A56-97AE-6D9CCC1945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6D4BB5-B06B-419D-B0C2-82FF8015DF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FC633A1-E602-465B-A346-98BAC784442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0" y="6553200"/>
            <a:ext cx="3292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900">
                <a:cs typeface="Times New Roman" pitchFamily="18" charset="0"/>
              </a:rPr>
              <a:t>© www.teach-ict.com   All Rights Reserved</a:t>
            </a:r>
            <a:endParaRPr lang="en-GB" sz="900"/>
          </a:p>
        </p:txBody>
      </p:sp>
      <p:pic>
        <p:nvPicPr>
          <p:cNvPr id="247815" name="Picture 7" descr="teachict_powerpo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0"/>
            <a:ext cx="1066800" cy="1009650"/>
          </a:xfrm>
          <a:prstGeom prst="rect">
            <a:avLst/>
          </a:prstGeom>
          <a:noFill/>
        </p:spPr>
      </p:pic>
      <p:pic>
        <p:nvPicPr>
          <p:cNvPr id="247816" name="Picture 8" descr="teachict_powerpoint_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047750"/>
            <a:ext cx="9144000" cy="952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6675" y="4267200"/>
            <a:ext cx="6400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8000">
                <a:cs typeface="Times New Roman" pitchFamily="18" charset="0"/>
              </a:rPr>
              <a:t>Databases</a:t>
            </a:r>
            <a:endParaRPr lang="en-US" sz="8000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622300" y="2438400"/>
          <a:ext cx="2133600" cy="1649413"/>
        </p:xfrm>
        <a:graphic>
          <a:graphicData uri="http://schemas.openxmlformats.org/presentationml/2006/ole">
            <p:oleObj spid="_x0000_s70660" name="Image" r:id="rId5" imgW="2857143" imgH="2209524" progId="Photoshop.Image.9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6523038" y="2133600"/>
          <a:ext cx="1995487" cy="2133600"/>
        </p:xfrm>
        <a:graphic>
          <a:graphicData uri="http://schemas.openxmlformats.org/presentationml/2006/ole">
            <p:oleObj spid="_x0000_s70661" name="Image" r:id="rId6" imgW="2374603" imgH="2539683" progId="Photoshop.Image.9">
              <p:embed/>
            </p:oleObj>
          </a:graphicData>
        </a:graphic>
      </p:graphicFrame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600200"/>
            <a:ext cx="155575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Computerised databases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220663" y="1444625"/>
            <a:ext cx="834231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Think of some advantages for computerised databases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Computerised databases</a:t>
            </a:r>
          </a:p>
        </p:txBody>
      </p:sp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220663" y="1444625"/>
            <a:ext cx="834231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Think of some advantages for computerised databases</a:t>
            </a:r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123825" y="2878138"/>
            <a:ext cx="6991350" cy="3560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Can easily make back-up copies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Can easily make changes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Can easily sort data into order e.g. alphabetic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Can search for particular records very quickly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Can import or export data to/from other packages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Computerised databases</a:t>
            </a: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220663" y="1444625"/>
            <a:ext cx="834231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Think of some disadvantages for computerised databases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Computerised databases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0663" y="1444625"/>
            <a:ext cx="834231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Think of some disadvantages for computerised databases</a:t>
            </a:r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123825" y="2878138"/>
            <a:ext cx="6991350" cy="447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Can be expensive to set up if you have to get a professional to make it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If there is a power-cut, you can’t use it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You need to have a computer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Cannot carry it around with you – unless you take a computer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You often need training to learn how to use them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GB"/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Database Terms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412750" y="1370013"/>
            <a:ext cx="8159750" cy="256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Your school keeps a lot of information about every student.  </a:t>
            </a:r>
          </a:p>
          <a:p>
            <a:pPr>
              <a:spcBef>
                <a:spcPct val="50000"/>
              </a:spcBef>
            </a:pPr>
            <a:r>
              <a:rPr lang="en-GB" sz="3600"/>
              <a:t>Think of some of the information they keep about you.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Database Terms</a:t>
            </a:r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412750" y="1370013"/>
            <a:ext cx="8159750" cy="256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Your school keeps a lot of information about every student.  </a:t>
            </a:r>
          </a:p>
          <a:p>
            <a:pPr>
              <a:spcBef>
                <a:spcPct val="50000"/>
              </a:spcBef>
            </a:pPr>
            <a:r>
              <a:rPr lang="en-GB" sz="3600"/>
              <a:t>Think of some of the information they keep about you.</a:t>
            </a:r>
          </a:p>
        </p:txBody>
      </p:sp>
      <p:sp>
        <p:nvSpPr>
          <p:cNvPr id="492548" name="Text Box 4"/>
          <p:cNvSpPr txBox="1">
            <a:spLocks noChangeArrowheads="1"/>
          </p:cNvSpPr>
          <p:nvPr/>
        </p:nvSpPr>
        <p:spPr bwMode="auto">
          <a:xfrm>
            <a:off x="425450" y="4176713"/>
            <a:ext cx="1509713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492549" name="Text Box 5"/>
          <p:cNvSpPr txBox="1">
            <a:spLocks noChangeArrowheads="1"/>
          </p:cNvSpPr>
          <p:nvPr/>
        </p:nvSpPr>
        <p:spPr bwMode="auto">
          <a:xfrm>
            <a:off x="2146300" y="4676775"/>
            <a:ext cx="19954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0000FF"/>
                </a:solidFill>
              </a:rPr>
              <a:t>address</a:t>
            </a:r>
          </a:p>
        </p:txBody>
      </p:sp>
      <p:sp>
        <p:nvSpPr>
          <p:cNvPr id="492550" name="Text Box 6"/>
          <p:cNvSpPr txBox="1">
            <a:spLocks noChangeArrowheads="1"/>
          </p:cNvSpPr>
          <p:nvPr/>
        </p:nvSpPr>
        <p:spPr bwMode="auto">
          <a:xfrm>
            <a:off x="849313" y="5715000"/>
            <a:ext cx="15113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00FF00"/>
                </a:solidFill>
              </a:rPr>
              <a:t>d.o.b.</a:t>
            </a:r>
          </a:p>
        </p:txBody>
      </p:sp>
      <p:sp>
        <p:nvSpPr>
          <p:cNvPr id="492551" name="Text Box 7"/>
          <p:cNvSpPr txBox="1">
            <a:spLocks noChangeArrowheads="1"/>
          </p:cNvSpPr>
          <p:nvPr/>
        </p:nvSpPr>
        <p:spPr bwMode="auto">
          <a:xfrm>
            <a:off x="6821488" y="5503863"/>
            <a:ext cx="224631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FF9900"/>
                </a:solidFill>
              </a:rPr>
              <a:t>phone number</a:t>
            </a:r>
          </a:p>
        </p:txBody>
      </p:sp>
      <p:sp>
        <p:nvSpPr>
          <p:cNvPr id="492552" name="Text Box 8"/>
          <p:cNvSpPr txBox="1">
            <a:spLocks noChangeArrowheads="1"/>
          </p:cNvSpPr>
          <p:nvPr/>
        </p:nvSpPr>
        <p:spPr bwMode="auto">
          <a:xfrm>
            <a:off x="6932613" y="3800475"/>
            <a:ext cx="1939925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00CCFF"/>
                </a:solidFill>
              </a:rPr>
              <a:t>parent’s names</a:t>
            </a:r>
          </a:p>
        </p:txBody>
      </p:sp>
      <p:sp>
        <p:nvSpPr>
          <p:cNvPr id="492553" name="Text Box 9"/>
          <p:cNvSpPr txBox="1">
            <a:spLocks noChangeArrowheads="1"/>
          </p:cNvSpPr>
          <p:nvPr/>
        </p:nvSpPr>
        <p:spPr bwMode="auto">
          <a:xfrm>
            <a:off x="3055938" y="5541963"/>
            <a:ext cx="1995487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FF00FF"/>
                </a:solidFill>
              </a:rPr>
              <a:t>doctor’s name</a:t>
            </a:r>
          </a:p>
        </p:txBody>
      </p:sp>
      <p:sp>
        <p:nvSpPr>
          <p:cNvPr id="492554" name="Text Box 10"/>
          <p:cNvSpPr txBox="1">
            <a:spLocks noChangeArrowheads="1"/>
          </p:cNvSpPr>
          <p:nvPr/>
        </p:nvSpPr>
        <p:spPr bwMode="auto">
          <a:xfrm>
            <a:off x="4200525" y="4138613"/>
            <a:ext cx="22352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9933FF"/>
                </a:solidFill>
              </a:rPr>
              <a:t>allergies</a:t>
            </a:r>
          </a:p>
        </p:txBody>
      </p:sp>
      <p:sp>
        <p:nvSpPr>
          <p:cNvPr id="492555" name="Text Box 11"/>
          <p:cNvSpPr txBox="1">
            <a:spLocks noChangeArrowheads="1"/>
          </p:cNvSpPr>
          <p:nvPr/>
        </p:nvSpPr>
        <p:spPr bwMode="auto">
          <a:xfrm>
            <a:off x="5141913" y="5078413"/>
            <a:ext cx="19812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009900"/>
                </a:solidFill>
              </a:rPr>
              <a:t>illnesses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Field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412750" y="1570038"/>
            <a:ext cx="5627688" cy="1922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Each of these is </a:t>
            </a:r>
            <a:r>
              <a:rPr lang="en-GB" sz="4800">
                <a:solidFill>
                  <a:srgbClr val="0000FF"/>
                </a:solidFill>
              </a:rPr>
              <a:t>one</a:t>
            </a:r>
            <a:r>
              <a:rPr lang="en-GB" sz="3600"/>
              <a:t> piece of information about you.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6288088" y="1174750"/>
            <a:ext cx="15113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7112000" y="1712913"/>
            <a:ext cx="1708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00FF"/>
                </a:solidFill>
              </a:rPr>
              <a:t>address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6481763" y="2298700"/>
            <a:ext cx="15113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FF00"/>
                </a:solidFill>
              </a:rPr>
              <a:t>d.o.b.</a:t>
            </a:r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7208838" y="4618038"/>
            <a:ext cx="175895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FF9900"/>
                </a:solidFill>
              </a:rPr>
              <a:t>phone number</a:t>
            </a: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6599238" y="3733800"/>
            <a:ext cx="1751012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CCFF"/>
                </a:solidFill>
              </a:rPr>
              <a:t>parent’s names</a:t>
            </a: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7072313" y="2819400"/>
            <a:ext cx="17780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FF00FF"/>
                </a:solidFill>
              </a:rPr>
              <a:t>doctor’s name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7104063" y="6149975"/>
            <a:ext cx="18383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9933FF"/>
                </a:solidFill>
              </a:rPr>
              <a:t>allergies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6432550" y="5553075"/>
            <a:ext cx="1981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9900"/>
                </a:solidFill>
              </a:rPr>
              <a:t>illnesses</a:t>
            </a:r>
          </a:p>
        </p:txBody>
      </p:sp>
      <p:sp>
        <p:nvSpPr>
          <p:cNvPr id="277516" name="Text Box 12"/>
          <p:cNvSpPr txBox="1">
            <a:spLocks noChangeArrowheads="1"/>
          </p:cNvSpPr>
          <p:nvPr/>
        </p:nvSpPr>
        <p:spPr bwMode="auto">
          <a:xfrm>
            <a:off x="368300" y="3608388"/>
            <a:ext cx="5529263" cy="1922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Each of these different types of information is called a </a:t>
            </a:r>
            <a:r>
              <a:rPr lang="en-GB" sz="4800">
                <a:solidFill>
                  <a:srgbClr val="0000FF"/>
                </a:solidFill>
              </a:rPr>
              <a:t>‘Field’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Field</a:t>
            </a:r>
          </a:p>
        </p:txBody>
      </p:sp>
      <p:graphicFrame>
        <p:nvGraphicFramePr>
          <p:cNvPr id="280672" name="Group 96"/>
          <p:cNvGraphicFramePr>
            <a:graphicFrameLocks noGrp="1"/>
          </p:cNvGraphicFramePr>
          <p:nvPr/>
        </p:nvGraphicFramePr>
        <p:xfrm>
          <a:off x="439738" y="2773363"/>
          <a:ext cx="8297862" cy="2274888"/>
        </p:xfrm>
        <a:graphic>
          <a:graphicData uri="http://schemas.openxmlformats.org/drawingml/2006/table">
            <a:tbl>
              <a:tblPr/>
              <a:tblGrid>
                <a:gridCol w="854075"/>
                <a:gridCol w="939800"/>
                <a:gridCol w="931862"/>
                <a:gridCol w="928688"/>
                <a:gridCol w="927100"/>
                <a:gridCol w="928687"/>
                <a:gridCol w="931863"/>
                <a:gridCol w="925512"/>
                <a:gridCol w="930275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Student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Surname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First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D.O.B.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Phone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Illnesses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Allergies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05/04/95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 High Street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01234 765555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Brown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Louise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12/08/95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 Low Road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01234 688674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Diabetes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26/06/95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 Middle 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01234 984532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Wasp 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0637" name="Rectangle 61"/>
          <p:cNvSpPr>
            <a:spLocks noChangeArrowheads="1"/>
          </p:cNvSpPr>
          <p:nvPr/>
        </p:nvSpPr>
        <p:spPr bwMode="auto">
          <a:xfrm>
            <a:off x="1258888" y="2720975"/>
            <a:ext cx="976312" cy="2366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0638" name="Rectangle 62"/>
          <p:cNvSpPr>
            <a:spLocks noChangeArrowheads="1"/>
          </p:cNvSpPr>
          <p:nvPr/>
        </p:nvSpPr>
        <p:spPr bwMode="auto">
          <a:xfrm>
            <a:off x="4129088" y="2720975"/>
            <a:ext cx="977900" cy="2366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0639" name="Rectangle 63"/>
          <p:cNvSpPr>
            <a:spLocks noChangeArrowheads="1"/>
          </p:cNvSpPr>
          <p:nvPr/>
        </p:nvSpPr>
        <p:spPr bwMode="auto">
          <a:xfrm>
            <a:off x="6810375" y="2719388"/>
            <a:ext cx="977900" cy="2366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0640" name="Text Box 64"/>
          <p:cNvSpPr txBox="1">
            <a:spLocks noChangeArrowheads="1"/>
          </p:cNvSpPr>
          <p:nvPr/>
        </p:nvSpPr>
        <p:spPr bwMode="auto">
          <a:xfrm>
            <a:off x="1220788" y="1738313"/>
            <a:ext cx="13319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66FF"/>
                </a:solidFill>
              </a:rPr>
              <a:t>field</a:t>
            </a:r>
          </a:p>
        </p:txBody>
      </p:sp>
      <p:sp>
        <p:nvSpPr>
          <p:cNvPr id="280641" name="Text Box 65"/>
          <p:cNvSpPr txBox="1">
            <a:spLocks noChangeArrowheads="1"/>
          </p:cNvSpPr>
          <p:nvPr/>
        </p:nvSpPr>
        <p:spPr bwMode="auto">
          <a:xfrm>
            <a:off x="3952875" y="1746250"/>
            <a:ext cx="13319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66FF"/>
                </a:solidFill>
              </a:rPr>
              <a:t>field</a:t>
            </a:r>
          </a:p>
        </p:txBody>
      </p:sp>
      <p:sp>
        <p:nvSpPr>
          <p:cNvPr id="280642" name="Text Box 66"/>
          <p:cNvSpPr txBox="1">
            <a:spLocks noChangeArrowheads="1"/>
          </p:cNvSpPr>
          <p:nvPr/>
        </p:nvSpPr>
        <p:spPr bwMode="auto">
          <a:xfrm>
            <a:off x="6573838" y="1727200"/>
            <a:ext cx="13319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66FF"/>
                </a:solidFill>
              </a:rPr>
              <a:t>field</a:t>
            </a:r>
          </a:p>
        </p:txBody>
      </p:sp>
      <p:sp>
        <p:nvSpPr>
          <p:cNvPr id="280643" name="Line 67"/>
          <p:cNvSpPr>
            <a:spLocks noChangeShapeType="1"/>
          </p:cNvSpPr>
          <p:nvPr/>
        </p:nvSpPr>
        <p:spPr bwMode="auto">
          <a:xfrm>
            <a:off x="1787525" y="2193925"/>
            <a:ext cx="0" cy="48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0644" name="Line 68"/>
          <p:cNvSpPr>
            <a:spLocks noChangeShapeType="1"/>
          </p:cNvSpPr>
          <p:nvPr/>
        </p:nvSpPr>
        <p:spPr bwMode="auto">
          <a:xfrm>
            <a:off x="4584700" y="2182813"/>
            <a:ext cx="0" cy="48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0645" name="Line 69"/>
          <p:cNvSpPr>
            <a:spLocks noChangeShapeType="1"/>
          </p:cNvSpPr>
          <p:nvPr/>
        </p:nvSpPr>
        <p:spPr bwMode="auto">
          <a:xfrm>
            <a:off x="7223125" y="2181225"/>
            <a:ext cx="0" cy="48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Field</a:t>
            </a: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0" y="1252538"/>
            <a:ext cx="8972550" cy="201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/>
              <a:t>A shop selling DVDs has a database.  </a:t>
            </a:r>
          </a:p>
          <a:p>
            <a:pPr algn="ctr">
              <a:spcBef>
                <a:spcPct val="50000"/>
              </a:spcBef>
            </a:pPr>
            <a:r>
              <a:rPr lang="en-GB" sz="3600"/>
              <a:t>What would be the field names in their database?</a:t>
            </a:r>
          </a:p>
        </p:txBody>
      </p:sp>
      <p:pic>
        <p:nvPicPr>
          <p:cNvPr id="27854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625850"/>
            <a:ext cx="3078163" cy="276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Field</a:t>
            </a:r>
          </a:p>
        </p:txBody>
      </p:sp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0" y="1252538"/>
            <a:ext cx="8972550" cy="201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/>
              <a:t>A shop selling DVDs has a database.  </a:t>
            </a:r>
          </a:p>
          <a:p>
            <a:pPr algn="ctr">
              <a:spcBef>
                <a:spcPct val="50000"/>
              </a:spcBef>
            </a:pPr>
            <a:r>
              <a:rPr lang="en-GB" sz="3600"/>
              <a:t>What would be the field names in their database?</a:t>
            </a:r>
          </a:p>
        </p:txBody>
      </p:sp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315913" y="3560763"/>
            <a:ext cx="220345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</a:rPr>
              <a:t>title of DVD</a:t>
            </a:r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263525" y="4789488"/>
            <a:ext cx="133191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66FF"/>
                </a:solidFill>
              </a:rPr>
              <a:t>price</a:t>
            </a:r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2179638" y="4505325"/>
            <a:ext cx="13319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FF9900"/>
                </a:solidFill>
              </a:rPr>
              <a:t>genre</a:t>
            </a:r>
          </a:p>
        </p:txBody>
      </p:sp>
      <p:pic>
        <p:nvPicPr>
          <p:cNvPr id="4945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7063" y="3636963"/>
            <a:ext cx="3078162" cy="276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1093788" y="5695950"/>
            <a:ext cx="13319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9933FF"/>
                </a:solidFill>
              </a:rPr>
              <a:t>actors</a:t>
            </a:r>
          </a:p>
        </p:txBody>
      </p:sp>
      <p:sp>
        <p:nvSpPr>
          <p:cNvPr id="494601" name="Text Box 9"/>
          <p:cNvSpPr txBox="1">
            <a:spLocks noChangeArrowheads="1"/>
          </p:cNvSpPr>
          <p:nvPr/>
        </p:nvSpPr>
        <p:spPr bwMode="auto">
          <a:xfrm>
            <a:off x="3490913" y="3662363"/>
            <a:ext cx="188277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9900"/>
                </a:solidFill>
              </a:rPr>
              <a:t>Running time</a:t>
            </a:r>
          </a:p>
        </p:txBody>
      </p:sp>
      <p:sp>
        <p:nvSpPr>
          <p:cNvPr id="494602" name="Text Box 10"/>
          <p:cNvSpPr txBox="1">
            <a:spLocks noChangeArrowheads="1"/>
          </p:cNvSpPr>
          <p:nvPr/>
        </p:nvSpPr>
        <p:spPr bwMode="auto">
          <a:xfrm>
            <a:off x="3181350" y="5521325"/>
            <a:ext cx="1900238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FF0066"/>
                </a:solidFill>
              </a:rPr>
              <a:t>how many in stock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Databases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422275" y="1600200"/>
            <a:ext cx="81597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What do you think the word ‘database’ means?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Record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412750" y="1636713"/>
            <a:ext cx="815975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All of the </a:t>
            </a:r>
            <a:r>
              <a:rPr lang="en-GB" sz="4800">
                <a:solidFill>
                  <a:schemeClr val="accent2"/>
                </a:solidFill>
              </a:rPr>
              <a:t>‘fields’</a:t>
            </a:r>
            <a:r>
              <a:rPr lang="en-GB" sz="3600"/>
              <a:t> are put together to make a </a:t>
            </a:r>
            <a:r>
              <a:rPr lang="en-GB" sz="4800">
                <a:solidFill>
                  <a:schemeClr val="accent2"/>
                </a:solidFill>
              </a:rPr>
              <a:t>‘record’</a:t>
            </a:r>
          </a:p>
        </p:txBody>
      </p:sp>
      <p:sp>
        <p:nvSpPr>
          <p:cNvPr id="279638" name="Text Box 86"/>
          <p:cNvSpPr txBox="1">
            <a:spLocks noChangeArrowheads="1"/>
          </p:cNvSpPr>
          <p:nvPr/>
        </p:nvSpPr>
        <p:spPr bwMode="auto">
          <a:xfrm>
            <a:off x="374650" y="3768725"/>
            <a:ext cx="8159750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A </a:t>
            </a:r>
            <a:r>
              <a:rPr lang="en-GB" sz="4800">
                <a:solidFill>
                  <a:schemeClr val="accent2"/>
                </a:solidFill>
              </a:rPr>
              <a:t>‘record’</a:t>
            </a:r>
            <a:r>
              <a:rPr lang="en-GB" sz="3600"/>
              <a:t> is all of the data about one person or one thing.</a:t>
            </a:r>
            <a:endParaRPr lang="en-GB" sz="480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Record</a:t>
            </a:r>
          </a:p>
        </p:txBody>
      </p:sp>
      <p:graphicFrame>
        <p:nvGraphicFramePr>
          <p:cNvPr id="281686" name="Group 86"/>
          <p:cNvGraphicFramePr>
            <a:graphicFrameLocks noGrp="1"/>
          </p:cNvGraphicFramePr>
          <p:nvPr/>
        </p:nvGraphicFramePr>
        <p:xfrm>
          <a:off x="504825" y="2773363"/>
          <a:ext cx="8297863" cy="2274888"/>
        </p:xfrm>
        <a:graphic>
          <a:graphicData uri="http://schemas.openxmlformats.org/drawingml/2006/table">
            <a:tbl>
              <a:tblPr/>
              <a:tblGrid>
                <a:gridCol w="855663"/>
                <a:gridCol w="939800"/>
                <a:gridCol w="931862"/>
                <a:gridCol w="927100"/>
                <a:gridCol w="928688"/>
                <a:gridCol w="928687"/>
                <a:gridCol w="930275"/>
                <a:gridCol w="927100"/>
                <a:gridCol w="928688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Student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Surname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First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D.O.B.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Phone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Illnesses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Allergies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05/04/95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 High Street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01234 765555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Brown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Louise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12/08/95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 Low Road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01234 688674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Diabetes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26/06/95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 Middle 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01234 984532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Wasp 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1655" name="Rectangle 55"/>
          <p:cNvSpPr>
            <a:spLocks noChangeArrowheads="1"/>
          </p:cNvSpPr>
          <p:nvPr/>
        </p:nvSpPr>
        <p:spPr bwMode="auto">
          <a:xfrm>
            <a:off x="473075" y="3471863"/>
            <a:ext cx="8382000" cy="615950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1658" name="Text Box 58"/>
          <p:cNvSpPr txBox="1">
            <a:spLocks noChangeArrowheads="1"/>
          </p:cNvSpPr>
          <p:nvPr/>
        </p:nvSpPr>
        <p:spPr bwMode="auto">
          <a:xfrm>
            <a:off x="1082675" y="1890713"/>
            <a:ext cx="15906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9900"/>
                </a:solidFill>
              </a:rPr>
              <a:t>record</a:t>
            </a:r>
          </a:p>
        </p:txBody>
      </p:sp>
      <p:sp>
        <p:nvSpPr>
          <p:cNvPr id="281661" name="Line 61"/>
          <p:cNvSpPr>
            <a:spLocks noChangeShapeType="1"/>
          </p:cNvSpPr>
          <p:nvPr/>
        </p:nvSpPr>
        <p:spPr bwMode="auto">
          <a:xfrm>
            <a:off x="1965325" y="2354263"/>
            <a:ext cx="4763" cy="1350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1662" name="Line 62"/>
          <p:cNvSpPr>
            <a:spLocks noChangeShapeType="1"/>
          </p:cNvSpPr>
          <p:nvPr/>
        </p:nvSpPr>
        <p:spPr bwMode="auto">
          <a:xfrm flipV="1">
            <a:off x="3962400" y="4840288"/>
            <a:ext cx="0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1664" name="Rectangle 64"/>
          <p:cNvSpPr>
            <a:spLocks noChangeArrowheads="1"/>
          </p:cNvSpPr>
          <p:nvPr/>
        </p:nvSpPr>
        <p:spPr bwMode="auto">
          <a:xfrm>
            <a:off x="447675" y="4491038"/>
            <a:ext cx="8412163" cy="615950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1665" name="Text Box 65"/>
          <p:cNvSpPr txBox="1">
            <a:spLocks noChangeArrowheads="1"/>
          </p:cNvSpPr>
          <p:nvPr/>
        </p:nvSpPr>
        <p:spPr bwMode="auto">
          <a:xfrm>
            <a:off x="3222625" y="5715000"/>
            <a:ext cx="15398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9900"/>
                </a:solidFill>
              </a:rPr>
              <a:t>record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Record</a:t>
            </a:r>
          </a:p>
        </p:txBody>
      </p:sp>
      <p:graphicFrame>
        <p:nvGraphicFramePr>
          <p:cNvPr id="282709" name="Group 85"/>
          <p:cNvGraphicFramePr>
            <a:graphicFrameLocks noGrp="1"/>
          </p:cNvGraphicFramePr>
          <p:nvPr/>
        </p:nvGraphicFramePr>
        <p:xfrm>
          <a:off x="252413" y="2773363"/>
          <a:ext cx="8375650" cy="2274888"/>
        </p:xfrm>
        <a:graphic>
          <a:graphicData uri="http://schemas.openxmlformats.org/drawingml/2006/table">
            <a:tbl>
              <a:tblPr/>
              <a:tblGrid>
                <a:gridCol w="862012"/>
                <a:gridCol w="949325"/>
                <a:gridCol w="939800"/>
                <a:gridCol w="936625"/>
                <a:gridCol w="938213"/>
                <a:gridCol w="936625"/>
                <a:gridCol w="938212"/>
                <a:gridCol w="938213"/>
                <a:gridCol w="936625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Student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Surname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First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D.O.B.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Phone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Illnesses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Allergies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05/04/95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 High Street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01234 765555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Brown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Louise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12/08/95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 Low Road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01234 688674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Diabetes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26/06/95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 Middle 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01234 984532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Wasp 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79" name="Rectangle 55"/>
          <p:cNvSpPr>
            <a:spLocks noChangeArrowheads="1"/>
          </p:cNvSpPr>
          <p:nvPr/>
        </p:nvSpPr>
        <p:spPr bwMode="auto">
          <a:xfrm>
            <a:off x="195263" y="3981450"/>
            <a:ext cx="8045450" cy="615950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2680" name="Text Box 56"/>
          <p:cNvSpPr txBox="1">
            <a:spLocks noChangeArrowheads="1"/>
          </p:cNvSpPr>
          <p:nvPr/>
        </p:nvSpPr>
        <p:spPr bwMode="auto">
          <a:xfrm>
            <a:off x="200025" y="5216525"/>
            <a:ext cx="1331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9900"/>
                </a:solidFill>
              </a:rPr>
              <a:t>record</a:t>
            </a:r>
          </a:p>
        </p:txBody>
      </p:sp>
      <p:sp>
        <p:nvSpPr>
          <p:cNvPr id="282685" name="Rectangle 61"/>
          <p:cNvSpPr>
            <a:spLocks noChangeArrowheads="1"/>
          </p:cNvSpPr>
          <p:nvPr/>
        </p:nvSpPr>
        <p:spPr bwMode="auto">
          <a:xfrm>
            <a:off x="2992438" y="2720975"/>
            <a:ext cx="976312" cy="2366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2686" name="Text Box 62"/>
          <p:cNvSpPr txBox="1">
            <a:spLocks noChangeArrowheads="1"/>
          </p:cNvSpPr>
          <p:nvPr/>
        </p:nvSpPr>
        <p:spPr bwMode="auto">
          <a:xfrm>
            <a:off x="2806700" y="1882775"/>
            <a:ext cx="13319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66FF"/>
                </a:solidFill>
              </a:rPr>
              <a:t>field</a:t>
            </a:r>
          </a:p>
        </p:txBody>
      </p:sp>
      <p:sp>
        <p:nvSpPr>
          <p:cNvPr id="282696" name="Line 72"/>
          <p:cNvSpPr>
            <a:spLocks noChangeShapeType="1"/>
          </p:cNvSpPr>
          <p:nvPr/>
        </p:nvSpPr>
        <p:spPr bwMode="auto">
          <a:xfrm flipV="1">
            <a:off x="808038" y="4592638"/>
            <a:ext cx="0" cy="66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2697" name="Line 73"/>
          <p:cNvSpPr>
            <a:spLocks noChangeShapeType="1"/>
          </p:cNvSpPr>
          <p:nvPr/>
        </p:nvSpPr>
        <p:spPr bwMode="auto">
          <a:xfrm>
            <a:off x="3411538" y="2317750"/>
            <a:ext cx="0" cy="382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File</a:t>
            </a:r>
          </a:p>
        </p:txBody>
      </p:sp>
      <p:graphicFrame>
        <p:nvGraphicFramePr>
          <p:cNvPr id="283756" name="Group 108"/>
          <p:cNvGraphicFramePr>
            <a:graphicFrameLocks noGrp="1"/>
          </p:cNvGraphicFramePr>
          <p:nvPr/>
        </p:nvGraphicFramePr>
        <p:xfrm>
          <a:off x="417513" y="2994025"/>
          <a:ext cx="8326437" cy="3290888"/>
        </p:xfrm>
        <a:graphic>
          <a:graphicData uri="http://schemas.openxmlformats.org/drawingml/2006/table">
            <a:tbl>
              <a:tblPr/>
              <a:tblGrid>
                <a:gridCol w="857250"/>
                <a:gridCol w="944562"/>
                <a:gridCol w="933450"/>
                <a:gridCol w="931863"/>
                <a:gridCol w="931862"/>
                <a:gridCol w="930275"/>
                <a:gridCol w="935038"/>
                <a:gridCol w="931862"/>
                <a:gridCol w="930275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Student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Surname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First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D.O.B.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Phone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Illnesses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Allergies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05/04/95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 High Street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01234 765555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Brown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Louise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12/08/95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 Low Road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01234 688674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Diabetes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26/06/95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 Middle 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01234 984532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Wasp 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14/05/95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89 Uphill Drive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01234 927347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1046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Wythe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Hannah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18/04/95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 Down Avenue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01234 836475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Asthma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Dr. 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3707" name="Text Box 59"/>
          <p:cNvSpPr txBox="1">
            <a:spLocks noChangeArrowheads="1"/>
          </p:cNvSpPr>
          <p:nvPr/>
        </p:nvSpPr>
        <p:spPr bwMode="auto">
          <a:xfrm>
            <a:off x="261938" y="1243013"/>
            <a:ext cx="7675562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All of the </a:t>
            </a:r>
            <a:r>
              <a:rPr lang="en-GB" sz="4800">
                <a:solidFill>
                  <a:schemeClr val="accent2"/>
                </a:solidFill>
              </a:rPr>
              <a:t>‘records’</a:t>
            </a:r>
            <a:r>
              <a:rPr lang="en-GB" sz="3600"/>
              <a:t> are stored together as a </a:t>
            </a:r>
            <a:r>
              <a:rPr lang="en-GB" sz="4800">
                <a:solidFill>
                  <a:schemeClr val="accent2"/>
                </a:solidFill>
              </a:rPr>
              <a:t>‘file’</a:t>
            </a:r>
          </a:p>
        </p:txBody>
      </p:sp>
      <p:sp>
        <p:nvSpPr>
          <p:cNvPr id="283746" name="Text Box 98"/>
          <p:cNvSpPr txBox="1">
            <a:spLocks noChangeArrowheads="1"/>
          </p:cNvSpPr>
          <p:nvPr/>
        </p:nvSpPr>
        <p:spPr bwMode="auto">
          <a:xfrm>
            <a:off x="6915150" y="1925638"/>
            <a:ext cx="1331913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file</a:t>
            </a:r>
          </a:p>
        </p:txBody>
      </p:sp>
      <p:sp>
        <p:nvSpPr>
          <p:cNvPr id="283747" name="Line 99"/>
          <p:cNvSpPr>
            <a:spLocks noChangeShapeType="1"/>
          </p:cNvSpPr>
          <p:nvPr/>
        </p:nvSpPr>
        <p:spPr bwMode="auto">
          <a:xfrm flipH="1">
            <a:off x="5994400" y="2441575"/>
            <a:ext cx="1484313" cy="243681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Database Terms</a:t>
            </a:r>
          </a:p>
        </p:txBody>
      </p:sp>
      <p:sp>
        <p:nvSpPr>
          <p:cNvPr id="284750" name="Text Box 78"/>
          <p:cNvSpPr txBox="1">
            <a:spLocks noChangeArrowheads="1"/>
          </p:cNvSpPr>
          <p:nvPr/>
        </p:nvSpPr>
        <p:spPr bwMode="auto">
          <a:xfrm>
            <a:off x="182563" y="1308100"/>
            <a:ext cx="8285162" cy="5008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400"/>
              <a:t>A </a:t>
            </a:r>
            <a:r>
              <a:rPr lang="en-GB" sz="3400">
                <a:solidFill>
                  <a:srgbClr val="FF3300"/>
                </a:solidFill>
              </a:rPr>
              <a:t>‘database’</a:t>
            </a:r>
            <a:r>
              <a:rPr lang="en-GB" sz="3400"/>
              <a:t> is a collection of data or information which is stored in a logical and structured way</a:t>
            </a:r>
          </a:p>
          <a:p>
            <a:pPr>
              <a:spcBef>
                <a:spcPct val="50000"/>
              </a:spcBef>
            </a:pPr>
            <a:r>
              <a:rPr lang="en-GB" sz="3400"/>
              <a:t>A </a:t>
            </a:r>
            <a:r>
              <a:rPr lang="en-GB" sz="3400">
                <a:solidFill>
                  <a:srgbClr val="FF3300"/>
                </a:solidFill>
              </a:rPr>
              <a:t>‘field’</a:t>
            </a:r>
            <a:r>
              <a:rPr lang="en-GB" sz="3400"/>
              <a:t> is one type or piece of information</a:t>
            </a:r>
          </a:p>
          <a:p>
            <a:pPr>
              <a:spcBef>
                <a:spcPct val="50000"/>
              </a:spcBef>
            </a:pPr>
            <a:r>
              <a:rPr lang="en-GB" sz="3400"/>
              <a:t>A </a:t>
            </a:r>
            <a:r>
              <a:rPr lang="en-GB" sz="3400">
                <a:solidFill>
                  <a:srgbClr val="FF3300"/>
                </a:solidFill>
              </a:rPr>
              <a:t>‘record’</a:t>
            </a:r>
            <a:r>
              <a:rPr lang="en-GB" sz="3400"/>
              <a:t> is all of the information about one person or one thing</a:t>
            </a:r>
          </a:p>
          <a:p>
            <a:pPr>
              <a:spcBef>
                <a:spcPct val="50000"/>
              </a:spcBef>
            </a:pPr>
            <a:r>
              <a:rPr lang="en-GB" sz="3400"/>
              <a:t>A </a:t>
            </a:r>
            <a:r>
              <a:rPr lang="en-GB" sz="3400">
                <a:solidFill>
                  <a:srgbClr val="FF3300"/>
                </a:solidFill>
              </a:rPr>
              <a:t>‘file’</a:t>
            </a:r>
            <a:r>
              <a:rPr lang="en-GB" sz="3400"/>
              <a:t> is the collection of all the database records on one topic or subject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Databases</a:t>
            </a:r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422275" y="1600200"/>
            <a:ext cx="81597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What do you think the word ‘database’ means?</a:t>
            </a: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352425" y="3709988"/>
            <a:ext cx="8369300" cy="256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DEFINITION:</a:t>
            </a:r>
          </a:p>
          <a:p>
            <a:pPr>
              <a:spcBef>
                <a:spcPct val="50000"/>
              </a:spcBef>
            </a:pPr>
            <a:r>
              <a:rPr lang="en-GB" sz="3600"/>
              <a:t>A database is a collection of data or information which is stored in a logical and structured way</a:t>
            </a:r>
          </a:p>
        </p:txBody>
      </p:sp>
      <p:pic>
        <p:nvPicPr>
          <p:cNvPr id="4823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5925" y="2362200"/>
            <a:ext cx="2162175" cy="234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Paper-based databases</a:t>
            </a:r>
          </a:p>
        </p:txBody>
      </p:sp>
      <p:graphicFrame>
        <p:nvGraphicFramePr>
          <p:cNvPr id="270342" name="Object 6"/>
          <p:cNvGraphicFramePr>
            <a:graphicFrameLocks noChangeAspect="1"/>
          </p:cNvGraphicFramePr>
          <p:nvPr/>
        </p:nvGraphicFramePr>
        <p:xfrm>
          <a:off x="5994400" y="1581150"/>
          <a:ext cx="2282825" cy="1765300"/>
        </p:xfrm>
        <a:graphic>
          <a:graphicData uri="http://schemas.openxmlformats.org/presentationml/2006/ole">
            <p:oleObj spid="_x0000_s270342" name="Image" r:id="rId5" imgW="2857143" imgH="2209524" progId="Photoshop.Image.9">
              <p:embed/>
            </p:oleObj>
          </a:graphicData>
        </a:graphic>
      </p:graphicFrame>
      <p:graphicFrame>
        <p:nvGraphicFramePr>
          <p:cNvPr id="270343" name="Object 7"/>
          <p:cNvGraphicFramePr>
            <a:graphicFrameLocks noChangeAspect="1"/>
          </p:cNvGraphicFramePr>
          <p:nvPr/>
        </p:nvGraphicFramePr>
        <p:xfrm>
          <a:off x="458788" y="1438275"/>
          <a:ext cx="1995487" cy="2133600"/>
        </p:xfrm>
        <a:graphic>
          <a:graphicData uri="http://schemas.openxmlformats.org/presentationml/2006/ole">
            <p:oleObj spid="_x0000_s270343" name="Image" r:id="rId6" imgW="2374603" imgH="2539683" progId="Photoshop.Image.9">
              <p:embed/>
            </p:oleObj>
          </a:graphicData>
        </a:graphic>
      </p:graphicFrame>
      <p:graphicFrame>
        <p:nvGraphicFramePr>
          <p:cNvPr id="270344" name="Object 8"/>
          <p:cNvGraphicFramePr>
            <a:graphicFrameLocks noChangeAspect="1"/>
          </p:cNvGraphicFramePr>
          <p:nvPr/>
        </p:nvGraphicFramePr>
        <p:xfrm>
          <a:off x="6662738" y="4191000"/>
          <a:ext cx="1905000" cy="1905000"/>
        </p:xfrm>
        <a:graphic>
          <a:graphicData uri="http://schemas.openxmlformats.org/presentationml/2006/ole">
            <p:oleObj spid="_x0000_s270344" name="Image" r:id="rId7" imgW="3809524" imgH="3809524" progId="Photoshop.Image.9">
              <p:embed/>
            </p:oleObj>
          </a:graphicData>
        </a:graphic>
      </p:graphicFrame>
      <p:graphicFrame>
        <p:nvGraphicFramePr>
          <p:cNvPr id="270345" name="Object 9"/>
          <p:cNvGraphicFramePr>
            <a:graphicFrameLocks noChangeAspect="1"/>
          </p:cNvGraphicFramePr>
          <p:nvPr/>
        </p:nvGraphicFramePr>
        <p:xfrm>
          <a:off x="693738" y="4198938"/>
          <a:ext cx="1879600" cy="1841500"/>
        </p:xfrm>
        <a:graphic>
          <a:graphicData uri="http://schemas.openxmlformats.org/presentationml/2006/ole">
            <p:oleObj spid="_x0000_s270345" name="Image" r:id="rId8" imgW="2539683" imgH="2488889" progId="Photoshop.Image.9">
              <p:embed/>
            </p:oleObj>
          </a:graphicData>
        </a:graphic>
      </p:graphicFrame>
      <p:graphicFrame>
        <p:nvGraphicFramePr>
          <p:cNvPr id="270346" name="Object 10"/>
          <p:cNvGraphicFramePr>
            <a:graphicFrameLocks noChangeAspect="1"/>
          </p:cNvGraphicFramePr>
          <p:nvPr/>
        </p:nvGraphicFramePr>
        <p:xfrm>
          <a:off x="4660900" y="4019550"/>
          <a:ext cx="1565275" cy="2198688"/>
        </p:xfrm>
        <a:graphic>
          <a:graphicData uri="http://schemas.openxmlformats.org/presentationml/2006/ole">
            <p:oleObj spid="_x0000_s270346" name="Image" r:id="rId9" imgW="2260317" imgH="3174603" progId="Photoshop.Image.9">
              <p:embed/>
            </p:oleObj>
          </a:graphicData>
        </a:graphic>
      </p:graphicFrame>
      <p:graphicFrame>
        <p:nvGraphicFramePr>
          <p:cNvPr id="270347" name="Object 11"/>
          <p:cNvGraphicFramePr>
            <a:graphicFrameLocks noChangeAspect="1"/>
          </p:cNvGraphicFramePr>
          <p:nvPr/>
        </p:nvGraphicFramePr>
        <p:xfrm>
          <a:off x="3033713" y="1447800"/>
          <a:ext cx="1590675" cy="2286000"/>
        </p:xfrm>
        <a:graphic>
          <a:graphicData uri="http://schemas.openxmlformats.org/presentationml/2006/ole">
            <p:oleObj spid="_x0000_s270347" name="Image" r:id="rId10" imgW="2120635" imgH="3047619" progId="Photoshop.Image.9">
              <p:embed/>
            </p:oleObj>
          </a:graphicData>
        </a:graphic>
      </p:graphicFrame>
      <p:sp>
        <p:nvSpPr>
          <p:cNvPr id="270348" name="Rectangle 12"/>
          <p:cNvSpPr>
            <a:spLocks noChangeArrowheads="1"/>
          </p:cNvSpPr>
          <p:nvPr/>
        </p:nvSpPr>
        <p:spPr bwMode="auto">
          <a:xfrm>
            <a:off x="3051175" y="1447800"/>
            <a:ext cx="1520825" cy="2305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Paper-based databases</a:t>
            </a:r>
          </a:p>
        </p:txBody>
      </p:sp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220663" y="1444625"/>
            <a:ext cx="834231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Think of some advantages for paper-based databases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Paper-based databases</a:t>
            </a:r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220663" y="1444625"/>
            <a:ext cx="834231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Think of some advantages for paper-based databases</a:t>
            </a:r>
          </a:p>
        </p:txBody>
      </p:sp>
      <p:sp>
        <p:nvSpPr>
          <p:cNvPr id="484356" name="Text Box 4"/>
          <p:cNvSpPr txBox="1">
            <a:spLocks noChangeArrowheads="1"/>
          </p:cNvSpPr>
          <p:nvPr/>
        </p:nvSpPr>
        <p:spPr bwMode="auto">
          <a:xfrm>
            <a:off x="123825" y="2878138"/>
            <a:ext cx="6991350" cy="3560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Cheap to set up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Don’t need electricity, so will work if you have a power-cut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Don’t need a computer – which is expensive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Can carry them around with you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Don’t need training to learn how to use them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Paper-based databases</a:t>
            </a: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220663" y="1444625"/>
            <a:ext cx="834231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Think of some disadvantages for paper-based databases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Paper-based databases</a:t>
            </a:r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220663" y="1444625"/>
            <a:ext cx="834231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Think of some disadvantages for paper-based databases</a:t>
            </a:r>
          </a:p>
        </p:txBody>
      </p:sp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131763" y="2716213"/>
            <a:ext cx="6992937" cy="3560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Can be lost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Can’t easily make back-up copies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Hard to update or make changes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Card systems can get in a muddle if cards not replaced in the correct order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/>
              <a:t>Can take a while to search for a particular record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/>
              <a:t>Computer-based databases</a:t>
            </a:r>
          </a:p>
        </p:txBody>
      </p:sp>
      <p:graphicFrame>
        <p:nvGraphicFramePr>
          <p:cNvPr id="273414" name="Object 6"/>
          <p:cNvGraphicFramePr>
            <a:graphicFrameLocks noChangeAspect="1"/>
          </p:cNvGraphicFramePr>
          <p:nvPr/>
        </p:nvGraphicFramePr>
        <p:xfrm>
          <a:off x="531813" y="1509713"/>
          <a:ext cx="2230437" cy="1827212"/>
        </p:xfrm>
        <a:graphic>
          <a:graphicData uri="http://schemas.openxmlformats.org/presentationml/2006/ole">
            <p:oleObj spid="_x0000_s273414" name="Image" r:id="rId5" imgW="4444444" imgH="2298413" progId="Photoshop.Image.9">
              <p:embed/>
            </p:oleObj>
          </a:graphicData>
        </a:graphic>
      </p:graphicFrame>
      <p:pic>
        <p:nvPicPr>
          <p:cNvPr id="273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619250"/>
            <a:ext cx="1438275" cy="176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734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7850" y="4111625"/>
            <a:ext cx="1544638" cy="167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273419" name="Object 11"/>
          <p:cNvGraphicFramePr>
            <a:graphicFrameLocks noChangeAspect="1"/>
          </p:cNvGraphicFramePr>
          <p:nvPr/>
        </p:nvGraphicFramePr>
        <p:xfrm>
          <a:off x="6316663" y="1641475"/>
          <a:ext cx="2057400" cy="1827213"/>
        </p:xfrm>
        <a:graphic>
          <a:graphicData uri="http://schemas.openxmlformats.org/presentationml/2006/ole">
            <p:oleObj spid="_x0000_s273419" name="Image" r:id="rId8" imgW="3174603" imgH="2819048" progId="Photoshop.Image.9">
              <p:embed/>
            </p:oleObj>
          </a:graphicData>
        </a:graphic>
      </p:graphicFrame>
      <p:pic>
        <p:nvPicPr>
          <p:cNvPr id="2734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38475" y="3260725"/>
            <a:ext cx="1362075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273420" name="Object 12"/>
          <p:cNvGraphicFramePr>
            <a:graphicFrameLocks noChangeAspect="1"/>
          </p:cNvGraphicFramePr>
          <p:nvPr/>
        </p:nvGraphicFramePr>
        <p:xfrm>
          <a:off x="6313488" y="3863975"/>
          <a:ext cx="2155825" cy="1997075"/>
        </p:xfrm>
        <a:graphic>
          <a:graphicData uri="http://schemas.openxmlformats.org/presentationml/2006/ole">
            <p:oleObj spid="_x0000_s273420" name="Image" r:id="rId10" imgW="3111111" imgH="2882540" progId="Photoshop.Image.9">
              <p:embed/>
            </p:oleObj>
          </a:graphicData>
        </a:graphic>
      </p:graphicFrame>
      <p:graphicFrame>
        <p:nvGraphicFramePr>
          <p:cNvPr id="273421" name="Object 13"/>
          <p:cNvGraphicFramePr>
            <a:graphicFrameLocks noChangeAspect="1"/>
          </p:cNvGraphicFramePr>
          <p:nvPr/>
        </p:nvGraphicFramePr>
        <p:xfrm>
          <a:off x="700088" y="3984625"/>
          <a:ext cx="2074862" cy="1925638"/>
        </p:xfrm>
        <a:graphic>
          <a:graphicData uri="http://schemas.openxmlformats.org/presentationml/2006/ole">
            <p:oleObj spid="_x0000_s273421" name="Image" r:id="rId11" imgW="3174603" imgH="2946032" progId="Photoshop.Image.9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_TARGET" val="_self"/>
  <p:tag name="GENSWF_MOVIE_PRESENTATION_END_URL_TARGET" val="_self"/>
  <p:tag name="FLASHSPRING_PRESENTATION_TITLE" val="databases"/>
  <p:tag name="PRESENTATION_PLAYLIST_COUNT" val="0"/>
  <p:tag name="PRESENTATION_PRESENTER_SLIDE_LEVEL" val="0"/>
  <p:tag name="ART_AUDIO_DECODED" val="1"/>
  <p:tag name="ART_ENCODE_TYPE" val="2"/>
  <p:tag name="ART_ENCODE_INDEX" val="1"/>
  <p:tag name="PUBLISH_TITLE" val="databases"/>
  <p:tag name="ARTICULATE_PUBLISH_PATH" val="C:\data\working docs\ks3\7.5\super heros\articulate\lesson1"/>
  <p:tag name="ARTICULATE_LOGO" val="logo.gif"/>
  <p:tag name="ARTICULATE_PRESENTER" val="(None selected)"/>
  <p:tag name="ARTICULATE_LMS" val="0"/>
  <p:tag name="ARTICULATE_TEMPLATE" val="teach-ict"/>
  <p:tag name="LMS_PUBLISH" val="No"/>
  <p:tag name="PLAYERLOGOHEIGHT" val="46"/>
  <p:tag name="PLAYERLOGOWIDTH" val="253"/>
  <p:tag name="LAUNCHINNEWWINDOW" val="0"/>
  <p:tag name="LASTPUBLISHED" val="C:\data\working docs\ks3\7.5\super heros\articulate\lesson1\databases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heme/theme1.xml><?xml version="1.0" encoding="utf-8"?>
<a:theme xmlns:a="http://schemas.openxmlformats.org/drawingml/2006/main" name="teachict">
  <a:themeElements>
    <a:clrScheme name="teachic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achic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achic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chic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chic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chic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chic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chic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chic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teachict</Template>
  <TotalTime>1316</TotalTime>
  <Pages>29</Pages>
  <Words>794</Words>
  <Application>Microsoft Office PowerPoint</Application>
  <PresentationFormat>On-screen Show (4:3)</PresentationFormat>
  <Paragraphs>251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Times</vt:lpstr>
      <vt:lpstr>Tahoma</vt:lpstr>
      <vt:lpstr>Times New Roman</vt:lpstr>
      <vt:lpstr>Wingdings</vt:lpstr>
      <vt:lpstr>teachict</vt:lpstr>
      <vt:lpstr>Adobe Photoshop Image</vt:lpstr>
      <vt:lpstr>Slide 1</vt:lpstr>
      <vt:lpstr>Databases</vt:lpstr>
      <vt:lpstr>Databases</vt:lpstr>
      <vt:lpstr>Paper-based databases</vt:lpstr>
      <vt:lpstr>Paper-based databases</vt:lpstr>
      <vt:lpstr>Paper-based databases</vt:lpstr>
      <vt:lpstr>Paper-based databases</vt:lpstr>
      <vt:lpstr>Paper-based databases</vt:lpstr>
      <vt:lpstr>Computer-based databases</vt:lpstr>
      <vt:lpstr>Computerised databases</vt:lpstr>
      <vt:lpstr>Computerised databases</vt:lpstr>
      <vt:lpstr>Computerised databases</vt:lpstr>
      <vt:lpstr>Computerised databases</vt:lpstr>
      <vt:lpstr>Database Terms</vt:lpstr>
      <vt:lpstr>Database Terms</vt:lpstr>
      <vt:lpstr>Field</vt:lpstr>
      <vt:lpstr>Field</vt:lpstr>
      <vt:lpstr>Field</vt:lpstr>
      <vt:lpstr>Field</vt:lpstr>
      <vt:lpstr>Record</vt:lpstr>
      <vt:lpstr>Record</vt:lpstr>
      <vt:lpstr>Record</vt:lpstr>
      <vt:lpstr>File</vt:lpstr>
      <vt:lpstr>Database Terms</vt:lpstr>
    </vt:vector>
  </TitlesOfParts>
  <Company>www.teach-ict.com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</dc:title>
  <dc:creator>Owner</dc:creator>
  <cp:lastModifiedBy>Owner</cp:lastModifiedBy>
  <cp:revision>438</cp:revision>
  <cp:lastPrinted>1995-11-21T09:09:21Z</cp:lastPrinted>
  <dcterms:created xsi:type="dcterms:W3CDTF">1995-11-16T14:08:47Z</dcterms:created>
  <dcterms:modified xsi:type="dcterms:W3CDTF">2013-03-06T23:30:31Z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databases</vt:lpwstr>
  </property>
</Properties>
</file>